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5" r:id="rId10"/>
    <p:sldId id="263" r:id="rId1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8C09266-FE56-4F1E-A05C-26A39E69DB57}">
          <p14:sldIdLst>
            <p14:sldId id="256"/>
            <p14:sldId id="257"/>
            <p14:sldId id="258"/>
            <p14:sldId id="260"/>
            <p14:sldId id="259"/>
            <p14:sldId id="261"/>
            <p14:sldId id="262"/>
            <p14:sldId id="264"/>
            <p14:sldId id="265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595" autoAdjust="0"/>
  </p:normalViewPr>
  <p:slideViewPr>
    <p:cSldViewPr>
      <p:cViewPr varScale="1">
        <p:scale>
          <a:sx n="101" d="100"/>
          <a:sy n="101" d="100"/>
        </p:scale>
        <p:origin x="12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3E9B5D2-F175-4ED9-A343-933D188208D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0531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7" name="Picture 19" descr="WBC Footer Strip Green Landsca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/>
          <a:stretch>
            <a:fillRect/>
          </a:stretch>
        </p:blipFill>
        <p:spPr bwMode="auto">
          <a:xfrm>
            <a:off x="-3175" y="5943600"/>
            <a:ext cx="9147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268413"/>
            <a:ext cx="7772400" cy="1727200"/>
          </a:xfrm>
        </p:spPr>
        <p:txBody>
          <a:bodyPr/>
          <a:lstStyle>
            <a:lvl1pPr algn="ctr">
              <a:defRPr sz="48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0013" y="3716338"/>
            <a:ext cx="6400800" cy="1800225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5445125"/>
            <a:ext cx="2133600" cy="457200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5445125"/>
            <a:ext cx="2895600" cy="457200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5445125"/>
            <a:ext cx="2133600" cy="457200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56FC064E-DFA0-4D01-AE73-86F309632F4F}" type="slidenum">
              <a:rPr lang="en-GB" altLang="en-US"/>
              <a:pPr/>
              <a:t>‹#›</a:t>
            </a:fld>
            <a:endParaRPr lang="en-GB" altLang="en-US"/>
          </a:p>
        </p:txBody>
      </p:sp>
      <p:grpSp>
        <p:nvGrpSpPr>
          <p:cNvPr id="7179" name="Group 11"/>
          <p:cNvGrpSpPr>
            <a:grpSpLocks/>
          </p:cNvGrpSpPr>
          <p:nvPr/>
        </p:nvGrpSpPr>
        <p:grpSpPr bwMode="auto">
          <a:xfrm>
            <a:off x="257175" y="3227388"/>
            <a:ext cx="8610600" cy="201612"/>
            <a:chOff x="144" y="1680"/>
            <a:chExt cx="5424" cy="144"/>
          </a:xfrm>
        </p:grpSpPr>
        <p:sp>
          <p:nvSpPr>
            <p:cNvPr id="7180" name="Rectangle 12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rgbClr val="019681"/>
            </a:solidFill>
            <a:ln w="9525">
              <a:solidFill>
                <a:srgbClr val="0196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1" name="Rectangle 13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rgbClr val="56B4A3"/>
            </a:solidFill>
            <a:ln w="9525">
              <a:solidFill>
                <a:srgbClr val="56B4A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2" name="Rectangle 14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rgbClr val="019681"/>
            </a:solidFill>
            <a:ln w="9525">
              <a:solidFill>
                <a:srgbClr val="0196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29FC5-D0A0-4CFD-BF6D-6E1021B792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2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4562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4562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3FC4-8029-45D0-9C6F-80055929689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8817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33515-494B-40B3-9441-BE0966343DF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340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442C5-D748-42C3-A8FA-BA436E2DB7A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414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BE655-804E-4D0D-B024-372B12D5501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116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2A9E3-BF23-49D3-AC57-7163D69241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743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BCB43-4D0C-423D-B8B5-3D0635BC305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246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74D14-12B9-45F0-AE20-52DCF9E5975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926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98FE7-8DF4-4DE0-A99C-E15CA0481B6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671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784C9-07B5-43D1-83A6-54D5511A513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632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4" name="Group 20"/>
          <p:cNvGrpSpPr>
            <a:grpSpLocks/>
          </p:cNvGrpSpPr>
          <p:nvPr/>
        </p:nvGrpSpPr>
        <p:grpSpPr bwMode="auto">
          <a:xfrm>
            <a:off x="-4763" y="0"/>
            <a:ext cx="9147176" cy="6858000"/>
            <a:chOff x="-3" y="0"/>
            <a:chExt cx="5762" cy="4320"/>
          </a:xfrm>
        </p:grpSpPr>
        <p:grpSp>
          <p:nvGrpSpPr>
            <p:cNvPr id="6155" name="Group 11"/>
            <p:cNvGrpSpPr>
              <a:grpSpLocks/>
            </p:cNvGrpSpPr>
            <p:nvPr userDrawn="1"/>
          </p:nvGrpSpPr>
          <p:grpSpPr bwMode="auto">
            <a:xfrm>
              <a:off x="5" y="0"/>
              <a:ext cx="144" cy="3748"/>
              <a:chOff x="0" y="0"/>
              <a:chExt cx="144" cy="4320"/>
            </a:xfrm>
          </p:grpSpPr>
          <p:sp>
            <p:nvSpPr>
              <p:cNvPr id="6156" name="Rectangle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44" cy="1440"/>
              </a:xfrm>
              <a:prstGeom prst="rect">
                <a:avLst/>
              </a:prstGeom>
              <a:solidFill>
                <a:srgbClr val="019681"/>
              </a:solidFill>
              <a:ln w="9525">
                <a:solidFill>
                  <a:srgbClr val="01968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57" name="Rectangle 13"/>
              <p:cNvSpPr>
                <a:spLocks noChangeArrowheads="1"/>
              </p:cNvSpPr>
              <p:nvPr/>
            </p:nvSpPr>
            <p:spPr bwMode="auto">
              <a:xfrm>
                <a:off x="0" y="1440"/>
                <a:ext cx="144" cy="1440"/>
              </a:xfrm>
              <a:prstGeom prst="rect">
                <a:avLst/>
              </a:prstGeom>
              <a:solidFill>
                <a:srgbClr val="56B4A3"/>
              </a:solidFill>
              <a:ln w="9525">
                <a:solidFill>
                  <a:srgbClr val="56B4A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58" name="Rectangle 14"/>
              <p:cNvSpPr>
                <a:spLocks noChangeArrowheads="1"/>
              </p:cNvSpPr>
              <p:nvPr/>
            </p:nvSpPr>
            <p:spPr bwMode="auto">
              <a:xfrm>
                <a:off x="0" y="2880"/>
                <a:ext cx="144" cy="1440"/>
              </a:xfrm>
              <a:prstGeom prst="rect">
                <a:avLst/>
              </a:prstGeom>
              <a:solidFill>
                <a:srgbClr val="019681"/>
              </a:solidFill>
              <a:ln w="9525">
                <a:solidFill>
                  <a:srgbClr val="01968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6162" name="Picture 18" descr="WBC Footer Strip Green Landscape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"/>
            <a:stretch>
              <a:fillRect/>
            </a:stretch>
          </p:blipFill>
          <p:spPr bwMode="auto">
            <a:xfrm>
              <a:off x="-3" y="3744"/>
              <a:ext cx="576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18488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544512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113" y="544512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541972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DBD013E8-5FF8-4061-857A-E22217A4253B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V="1">
            <a:off x="468313" y="1125538"/>
            <a:ext cx="820737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Paul.Anstey@westberks.gov.u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Leisure Strategy</a:t>
            </a:r>
            <a:endParaRPr lang="en-US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/>
              <a:t>Encouraging active lifestyles and enjoying our surroundings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start of something……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If you or your organisation want to be part of this conversation please contact me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Paul Anstey</a:t>
            </a:r>
          </a:p>
          <a:p>
            <a:pPr marL="0" indent="0">
              <a:buNone/>
            </a:pPr>
            <a:r>
              <a:rPr lang="en-GB" dirty="0" smtClean="0"/>
              <a:t>Head of Public Protection and Culture</a:t>
            </a:r>
          </a:p>
          <a:p>
            <a:pPr marL="0" indent="0">
              <a:buNone/>
            </a:pPr>
            <a:r>
              <a:rPr lang="en-GB" dirty="0" smtClean="0">
                <a:hlinkClick r:id="rId2"/>
              </a:rPr>
              <a:t>Paul.Anstey@westberks.gov.uk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14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Understanding our communities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5657" y="1341438"/>
            <a:ext cx="6212686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9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268760"/>
            <a:ext cx="2121072" cy="15841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Focal Points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135" y="1268760"/>
            <a:ext cx="3174926" cy="158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22" y="2996952"/>
            <a:ext cx="2131506" cy="1421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764" y="1272991"/>
            <a:ext cx="2131146" cy="15983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2135" y="2934625"/>
            <a:ext cx="3188681" cy="17905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2764" y="2996952"/>
            <a:ext cx="2131146" cy="1598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06" y="4566245"/>
            <a:ext cx="2007062" cy="13307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2682134" y="4797152"/>
            <a:ext cx="3174927" cy="1058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2764" y="4621408"/>
            <a:ext cx="2267744" cy="12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0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Asking the right 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Do we actually know what our communities want to do?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What role should the Council play in our local leisure network?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Have we got strong links with our local leisure networks?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What opportunities are there for accessing funds to invest in Leisure?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93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Leisure Facilities – the future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400" dirty="0" smtClean="0"/>
              <a:t>Embedding technology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Dementia friendly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2179753"/>
            <a:ext cx="2945739" cy="1897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221088"/>
            <a:ext cx="2945739" cy="1656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383" y="1916832"/>
            <a:ext cx="3074234" cy="192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Outdoor Spaces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35799"/>
            <a:ext cx="4038600" cy="360388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Challenges around accessibility</a:t>
            </a:r>
          </a:p>
          <a:p>
            <a:r>
              <a:rPr lang="en-GB" dirty="0" smtClean="0"/>
              <a:t>Connectivity between places</a:t>
            </a:r>
          </a:p>
          <a:p>
            <a:r>
              <a:rPr lang="en-GB" dirty="0" smtClean="0"/>
              <a:t>Development of artificial grass pitches</a:t>
            </a:r>
          </a:p>
          <a:p>
            <a:r>
              <a:rPr lang="en-GB" dirty="0" smtClean="0"/>
              <a:t>Managing demand</a:t>
            </a:r>
          </a:p>
          <a:p>
            <a:r>
              <a:rPr lang="en-GB" dirty="0" smtClean="0"/>
              <a:t>Balancing Leisure with Bio-Diversity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07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Working with the Health Sector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Understanding complex health needs</a:t>
            </a:r>
          </a:p>
          <a:p>
            <a:r>
              <a:rPr lang="en-GB" dirty="0" smtClean="0"/>
              <a:t>Supporting initiatives that improve quality of life</a:t>
            </a:r>
          </a:p>
          <a:p>
            <a:r>
              <a:rPr lang="en-GB" dirty="0" smtClean="0"/>
              <a:t>Preventative agenda – using leisure as part of the solution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8184" y="1341438"/>
            <a:ext cx="2468082" cy="1140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770495"/>
            <a:ext cx="21717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6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Development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0770" y="1341438"/>
            <a:ext cx="4922460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8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for Newbury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Building on Newbury 2026 and the Newbury Town Plan</a:t>
            </a:r>
          </a:p>
          <a:p>
            <a:r>
              <a:rPr lang="en-GB" sz="2000" dirty="0" smtClean="0"/>
              <a:t>Review current provision for Sport and Leisure across the area</a:t>
            </a:r>
          </a:p>
          <a:p>
            <a:r>
              <a:rPr lang="en-GB" sz="2000" dirty="0" smtClean="0"/>
              <a:t>Rationalise existing provision and identify potential enhancements</a:t>
            </a:r>
          </a:p>
          <a:p>
            <a:pPr lvl="1"/>
            <a:r>
              <a:rPr lang="en-GB" sz="2000" dirty="0" smtClean="0"/>
              <a:t>E.g. Northcroft Leisure Centre built in the 1970’s and Northcroft Playing Fields – explore the potential of new opportunities or enhanced provision.</a:t>
            </a:r>
          </a:p>
          <a:p>
            <a:pPr lvl="2"/>
            <a:r>
              <a:rPr lang="en-GB" sz="1600" dirty="0" smtClean="0"/>
              <a:t>Can new facilities be included at the leisure centre through regeneration e.g. clip and climb, health monitoring, immersive studios.</a:t>
            </a:r>
          </a:p>
          <a:p>
            <a:pPr lvl="2"/>
            <a:r>
              <a:rPr lang="en-GB" sz="1600" dirty="0" smtClean="0"/>
              <a:t>Shared club house facilities to support football and cricket – could Newbury Town FC relocate to </a:t>
            </a:r>
            <a:r>
              <a:rPr lang="en-GB" sz="1600" smtClean="0"/>
              <a:t>this area?</a:t>
            </a:r>
            <a:endParaRPr lang="en-GB" sz="1600" dirty="0" smtClean="0"/>
          </a:p>
          <a:p>
            <a:r>
              <a:rPr lang="en-GB" sz="2000" dirty="0" smtClean="0"/>
              <a:t>Will form part of the consultation on the Leisure Strategy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88279478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 Powerpoint Presentation Template">
  <a:themeElements>
    <a:clrScheme name="Corporate Powerpoint Presentation Template 13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Corporate Powerpoint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orporate Powerpoint Presentation Template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owerpoint Presentation Template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owerpoint Presentation Template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owerpoint Presentation Template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owerpoint Presentation Template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owerpoint Presentation Template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owerpoint Presentation Template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owerpoint Presentation Template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owerpoint Presentation Template 9">
        <a:dk1>
          <a:srgbClr val="000000"/>
        </a:dk1>
        <a:lt1>
          <a:srgbClr val="FFFFFF"/>
        </a:lt1>
        <a:dk2>
          <a:srgbClr val="006666"/>
        </a:dk2>
        <a:lt2>
          <a:srgbClr val="808080"/>
        </a:lt2>
        <a:accent1>
          <a:srgbClr val="00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AAE2FF"/>
        </a:accent5>
        <a:accent6>
          <a:srgbClr val="8AB9E7"/>
        </a:accent6>
        <a:hlink>
          <a:srgbClr val="00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owerpoint Presentation Template 10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E7"/>
        </a:accent6>
        <a:hlink>
          <a:srgbClr val="00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owerpoint Presentation Template 1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E7"/>
        </a:accent6>
        <a:hlink>
          <a:srgbClr val="99CC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owerpoint Presentation Template 12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99CC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owerpoint Presentation Template 13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0428424-B27E-42A8-99F0-7D8C3453AD93}" vid="{5756BB9D-CC24-4D0E-968A-2716464F1E7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</Template>
  <TotalTime>136</TotalTime>
  <Words>256</Words>
  <Application>Microsoft Office PowerPoint</Application>
  <PresentationFormat>On-screen Show (4:3)</PresentationFormat>
  <Paragraphs>43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Verdana</vt:lpstr>
      <vt:lpstr>Wingdings</vt:lpstr>
      <vt:lpstr>Corporate Powerpoint Presentation Template</vt:lpstr>
      <vt:lpstr>Leisure Strategy</vt:lpstr>
      <vt:lpstr>Understanding our communities</vt:lpstr>
      <vt:lpstr>Focal Points</vt:lpstr>
      <vt:lpstr>Asking the right questions</vt:lpstr>
      <vt:lpstr>Leisure Facilities – the future</vt:lpstr>
      <vt:lpstr>Outdoor Spaces</vt:lpstr>
      <vt:lpstr>Working with the Health Sector</vt:lpstr>
      <vt:lpstr>Future Development</vt:lpstr>
      <vt:lpstr>And for Newbury</vt:lpstr>
      <vt:lpstr>The start of something……</vt:lpstr>
    </vt:vector>
  </TitlesOfParts>
  <Company>West Berkshire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Leisure Strategy</dc:title>
  <dc:creator>panstey</dc:creator>
  <cp:lastModifiedBy>Jim Sweeting</cp:lastModifiedBy>
  <cp:revision>4</cp:revision>
  <dcterms:created xsi:type="dcterms:W3CDTF">2018-10-17T11:43:26Z</dcterms:created>
  <dcterms:modified xsi:type="dcterms:W3CDTF">2018-10-25T10:50:15Z</dcterms:modified>
</cp:coreProperties>
</file>